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7195" r:id="rId2"/>
    <p:sldMasterId id="2147487202" r:id="rId3"/>
  </p:sldMasterIdLst>
  <p:notesMasterIdLst>
    <p:notesMasterId r:id="rId24"/>
  </p:notesMasterIdLst>
  <p:handoutMasterIdLst>
    <p:handoutMasterId r:id="rId25"/>
  </p:handoutMasterIdLst>
  <p:sldIdLst>
    <p:sldId id="267" r:id="rId4"/>
    <p:sldId id="695" r:id="rId5"/>
    <p:sldId id="836" r:id="rId6"/>
    <p:sldId id="840" r:id="rId7"/>
    <p:sldId id="837" r:id="rId8"/>
    <p:sldId id="838" r:id="rId9"/>
    <p:sldId id="839" r:id="rId10"/>
    <p:sldId id="841" r:id="rId11"/>
    <p:sldId id="842" r:id="rId12"/>
    <p:sldId id="843" r:id="rId13"/>
    <p:sldId id="844" r:id="rId14"/>
    <p:sldId id="851" r:id="rId15"/>
    <p:sldId id="852" r:id="rId16"/>
    <p:sldId id="845" r:id="rId17"/>
    <p:sldId id="846" r:id="rId18"/>
    <p:sldId id="847" r:id="rId19"/>
    <p:sldId id="848" r:id="rId20"/>
    <p:sldId id="853" r:id="rId21"/>
    <p:sldId id="849" r:id="rId22"/>
    <p:sldId id="850" r:id="rId23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as Sagner" initials="AS" lastIdx="0" clrIdx="0">
    <p:extLst>
      <p:ext uri="{19B8F6BF-5375-455C-9EA6-DF929625EA0E}">
        <p15:presenceInfo xmlns:p15="http://schemas.microsoft.com/office/powerpoint/2012/main" userId="9d8b6c98afbcb50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CC3300"/>
    <a:srgbClr val="FF9999"/>
    <a:srgbClr val="FFCC99"/>
    <a:srgbClr val="FFFF66"/>
    <a:srgbClr val="FFFF00"/>
    <a:srgbClr val="FFFF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18" autoAdjust="0"/>
    <p:restoredTop sz="78819" autoAdjust="0"/>
  </p:normalViewPr>
  <p:slideViewPr>
    <p:cSldViewPr>
      <p:cViewPr varScale="1">
        <p:scale>
          <a:sx n="128" d="100"/>
          <a:sy n="128" d="100"/>
        </p:scale>
        <p:origin x="13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930" y="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-Arbeitsblat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Soziale SH (n=59-67)</c:v>
                </c:pt>
              </c:strCache>
            </c:strRef>
          </c:tx>
          <c:spPr>
            <a:solidFill>
              <a:srgbClr val="64B2AB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…. 65 Jahre und älter</c:v>
                </c:pt>
                <c:pt idx="1">
                  <c:v>… 50 bis 64 Jahre</c:v>
                </c:pt>
                <c:pt idx="2">
                  <c:v>…35 bis 49 Jahre</c:v>
                </c:pt>
                <c:pt idx="3">
                  <c:v>… unter 35 Jahre</c:v>
                </c:pt>
                <c:pt idx="4">
                  <c:v>Selbsthilfeaktive mit Migrationshintergrund</c:v>
                </c:pt>
                <c:pt idx="5">
                  <c:v>Frauenanteil</c:v>
                </c:pt>
              </c:strCache>
            </c:strRef>
          </c:cat>
          <c:val>
            <c:numRef>
              <c:f>Tabelle1!$B$2:$B$7</c:f>
              <c:numCache>
                <c:formatCode>0</c:formatCode>
                <c:ptCount val="6"/>
                <c:pt idx="0">
                  <c:v>16</c:v>
                </c:pt>
                <c:pt idx="1">
                  <c:v>25</c:v>
                </c:pt>
                <c:pt idx="2">
                  <c:v>37</c:v>
                </c:pt>
                <c:pt idx="3">
                  <c:v>22</c:v>
                </c:pt>
                <c:pt idx="4">
                  <c:v>35</c:v>
                </c:pt>
                <c:pt idx="5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8-47A3-836D-36D3DD59427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Gesundheitliche SH (n=125-138)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…. 65 Jahre und älter</c:v>
                </c:pt>
                <c:pt idx="1">
                  <c:v>… 50 bis 64 Jahre</c:v>
                </c:pt>
                <c:pt idx="2">
                  <c:v>…35 bis 49 Jahre</c:v>
                </c:pt>
                <c:pt idx="3">
                  <c:v>… unter 35 Jahre</c:v>
                </c:pt>
                <c:pt idx="4">
                  <c:v>Selbsthilfeaktive mit Migrationshintergrund</c:v>
                </c:pt>
                <c:pt idx="5">
                  <c:v>Frauenanteil</c:v>
                </c:pt>
              </c:strCache>
            </c:strRef>
          </c:cat>
          <c:val>
            <c:numRef>
              <c:f>Tabelle1!$C$2:$C$7</c:f>
              <c:numCache>
                <c:formatCode>0</c:formatCode>
                <c:ptCount val="6"/>
                <c:pt idx="0">
                  <c:v>30</c:v>
                </c:pt>
                <c:pt idx="1">
                  <c:v>32</c:v>
                </c:pt>
                <c:pt idx="2">
                  <c:v>26</c:v>
                </c:pt>
                <c:pt idx="3">
                  <c:v>12</c:v>
                </c:pt>
                <c:pt idx="4">
                  <c:v>10</c:v>
                </c:pt>
                <c:pt idx="5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8-47A3-836D-36D3DD59427D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Gesamt (n=236-254)</c:v>
                </c:pt>
              </c:strCache>
            </c:strRef>
          </c:tx>
          <c:spPr>
            <a:solidFill>
              <a:srgbClr val="9A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Tabelle1!$A$2:$A$7</c:f>
              <c:strCache>
                <c:ptCount val="6"/>
                <c:pt idx="0">
                  <c:v>…. 65 Jahre und älter</c:v>
                </c:pt>
                <c:pt idx="1">
                  <c:v>… 50 bis 64 Jahre</c:v>
                </c:pt>
                <c:pt idx="2">
                  <c:v>…35 bis 49 Jahre</c:v>
                </c:pt>
                <c:pt idx="3">
                  <c:v>… unter 35 Jahre</c:v>
                </c:pt>
                <c:pt idx="4">
                  <c:v>Selbsthilfeaktive mit Migrationshintergrund</c:v>
                </c:pt>
                <c:pt idx="5">
                  <c:v>Frauenanteil</c:v>
                </c:pt>
              </c:strCache>
            </c:strRef>
          </c:cat>
          <c:val>
            <c:numRef>
              <c:f>Tabelle1!$D$2:$D$7</c:f>
              <c:numCache>
                <c:formatCode>0</c:formatCode>
                <c:ptCount val="6"/>
                <c:pt idx="0">
                  <c:v>26</c:v>
                </c:pt>
                <c:pt idx="1">
                  <c:v>29</c:v>
                </c:pt>
                <c:pt idx="2">
                  <c:v>29</c:v>
                </c:pt>
                <c:pt idx="3">
                  <c:v>16</c:v>
                </c:pt>
                <c:pt idx="4">
                  <c:v>20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48-47A3-836D-36D3DD5942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472933104"/>
        <c:axId val="472930808"/>
      </c:barChart>
      <c:catAx>
        <c:axId val="472933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2930808"/>
        <c:crosses val="autoZero"/>
        <c:auto val="1"/>
        <c:lblAlgn val="ctr"/>
        <c:lblOffset val="100"/>
        <c:noMultiLvlLbl val="0"/>
      </c:catAx>
      <c:valAx>
        <c:axId val="472930808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72933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44" y="4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5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44" y="9721855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4E5E5075-1BE0-4603-A47C-96963748A137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44" y="4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9938"/>
            <a:ext cx="5114925" cy="3836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2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1201" y="4862512"/>
            <a:ext cx="5676900" cy="460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5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02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44" y="9721855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41" tIns="48221" rIns="96441" bIns="482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AEF7F20C-3C4E-439B-A58A-5E8595A3DB5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27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088" indent="-28405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0988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021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051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2080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9112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6143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174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ED81FAA-9B61-458F-8323-FE3ED94AA796}" type="slidenum">
              <a:rPr lang="de-DE" altLang="de-DE" sz="1300"/>
              <a:pPr>
                <a:spcBef>
                  <a:spcPct val="0"/>
                </a:spcBef>
              </a:pPr>
              <a:t>1</a:t>
            </a:fld>
            <a:endParaRPr lang="de-DE" altLang="de-DE" sz="13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B0112-0DBA-C3BB-8030-BC731349E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259DA255-976A-66E0-4EE1-2D670D7347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9D7516C3-3FF7-2D84-86B0-AF8987181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A54BE2AA-DC0F-A751-5606-7430A140BB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10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4405075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BD463-F354-F649-270C-026868E3B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384CAD71-906E-203F-8B26-25A5614AC1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730D7C35-4442-C831-FD0C-1D842E185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EEE9B991-1DEB-9BC8-5E16-CF3A119D3C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67709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4FAF0B-F4E3-6211-78F5-16EFECFD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82D4BD41-D984-BF71-9965-05371BF339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EC084A39-B2FD-1612-8AB1-7DE64A5ED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67B88F3C-E394-92A2-66FB-39E7EFDEB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6614045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1BA70-CC50-9A92-8893-BB63E9AA8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00C0A0DB-AA5A-5312-C1EB-AE8FEC911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D21FCB5E-156F-40BA-2D1E-BE0B677B5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52445954-4A41-0006-2C67-A0D7D6FA38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13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08893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257F3-793A-D375-0833-D26D4D81E7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7CBEEB34-77A7-B495-C555-C778C162C3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B2DDD4FD-9D18-DC9F-82CF-309E5D18D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E8BA670F-C4EB-6F80-DCF2-5E6EA2B53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676124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284B5-6431-6539-79DC-DF6D894C5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2BE583CA-E920-6D3E-BC04-6A8527BBFF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3362D983-117A-C4F5-81FD-C5778760B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E52F0032-0ED3-B822-0BA0-7D7C908A4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9752966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E4D3-D909-CAF9-F4C7-18E155C53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57EBDE01-BD85-AD86-809E-A81974B674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0DCCC935-E46E-9529-2115-28B7E0990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68C471C8-B6DF-B593-CF1D-EE51CF291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67840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27D76-8733-D21F-4CA0-551888E95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B17EC745-5C6B-9E23-BA6E-ACD0A5C0EF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253A796B-3347-361B-AFCA-519D88665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58DAF1FD-3D0C-5720-85F9-F040E318B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17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2209136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AC5B7-5DC6-1A10-5EDD-2EB71B39D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5BEF6E13-6606-C431-BF8D-A83660AE4B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C31E6A74-E830-9EE3-CD08-F1308E585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7E87EC19-7366-BCBC-2258-16A2AE6B7E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6596671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96770-0E8F-00DB-8DEB-B65E5E60F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1B1CE5B1-ECDA-1A33-DF5C-956A182F9F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11381B2C-22AA-64E7-EA4E-5988133DA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560FA722-7D81-E223-05BE-38CD0FBE41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19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192419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2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9173791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7CB98-EB47-A13A-A0FE-29AFC9ECC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olienbildplatzhalter 1">
            <a:extLst>
              <a:ext uri="{FF2B5EF4-FFF2-40B4-BE49-F238E27FC236}">
                <a16:creationId xmlns:a16="http://schemas.microsoft.com/office/drawing/2014/main" id="{9A358B28-45B7-6FBD-33D5-27E6D99B4F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izenplatzhalter 2">
            <a:extLst>
              <a:ext uri="{FF2B5EF4-FFF2-40B4-BE49-F238E27FC236}">
                <a16:creationId xmlns:a16="http://schemas.microsoft.com/office/drawing/2014/main" id="{50B813B1-A7F6-9F4B-9FBC-9DC33319B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60420" name="Foliennummernplatzhalter 3">
            <a:extLst>
              <a:ext uri="{FF2B5EF4-FFF2-40B4-BE49-F238E27FC236}">
                <a16:creationId xmlns:a16="http://schemas.microsoft.com/office/drawing/2014/main" id="{60EB00DC-13DE-C485-C5FB-4F8B274A51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088" indent="-284058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0988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021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051" indent="-22692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2080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9112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6143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174" indent="-22692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BAB976-FE95-46D3-A2CA-3F9DCA6AC93E}" type="slidenum">
              <a:rPr lang="de-DE" altLang="de-DE" sz="1300"/>
              <a:pPr>
                <a:spcBef>
                  <a:spcPct val="0"/>
                </a:spcBef>
              </a:pPr>
              <a:t>20</a:t>
            </a:fld>
            <a:endParaRPr lang="de-DE" altLang="de-DE" sz="1300" dirty="0"/>
          </a:p>
        </p:txBody>
      </p:sp>
    </p:spTree>
    <p:extLst>
      <p:ext uri="{BB962C8B-B14F-4D97-AF65-F5344CB8AC3E}">
        <p14:creationId xmlns:p14="http://schemas.microsoft.com/office/powerpoint/2010/main" val="2317103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3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603043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2D710-2288-0393-0B5E-3901E056B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CE9302D5-EA90-2627-D6DE-B082A6D019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696AD4CE-29E6-04F2-27EB-3DD757A7D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5162E963-AC2C-29D9-B393-F8EC72EBE6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4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7511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DAAB3-B3E1-466F-8513-D51031584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6C080DE2-B6AF-511C-FF95-48BAD869B3B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78B15ACD-9098-11B9-A821-3F9E319F4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12880912-97ED-D6B4-3A96-2502FEF251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5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9037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74E25-2CCA-61E3-D1B9-9F740692C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630D465E-5CCF-13CC-6A3B-6845374992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5AA6305B-3ACD-5237-7F43-3CA18E313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F833A9FA-8A82-DBB2-92B4-2036FE8FB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7588768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B0007-56E5-874B-A1D3-B9448D61B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BDA50D42-FF41-D09B-0954-DF69FA225E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7CCFE71A-4E94-D61D-9DCB-D3A836832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AC273F00-5DD1-BF78-6FB4-19261375A4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7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531403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B7C13-DFD6-77D2-A933-0D4A0764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5F6BF7FB-55BF-CFE6-8525-A3A6B130163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8CFD9B5F-2478-1423-B548-BC4994E91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B0A2D0F7-04AB-B2D3-13A5-9FD9A44B9C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8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422442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BB8E3-93B7-44F5-A8C1-34343EB5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>
            <a:extLst>
              <a:ext uri="{FF2B5EF4-FFF2-40B4-BE49-F238E27FC236}">
                <a16:creationId xmlns:a16="http://schemas.microsoft.com/office/drawing/2014/main" id="{2BD44393-FDB3-340C-E2F5-DC50EE17B7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>
            <a:extLst>
              <a:ext uri="{FF2B5EF4-FFF2-40B4-BE49-F238E27FC236}">
                <a16:creationId xmlns:a16="http://schemas.microsoft.com/office/drawing/2014/main" id="{949342F2-A4F1-F4D3-BF39-3DF87D717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dirty="0">
              <a:latin typeface="Arial" panose="020B0604020202020204" pitchFamily="34" charset="0"/>
            </a:endParaRPr>
          </a:p>
        </p:txBody>
      </p:sp>
      <p:sp>
        <p:nvSpPr>
          <p:cNvPr id="36868" name="Foliennummernplatzhalter 3">
            <a:extLst>
              <a:ext uri="{FF2B5EF4-FFF2-40B4-BE49-F238E27FC236}">
                <a16:creationId xmlns:a16="http://schemas.microsoft.com/office/drawing/2014/main" id="{79EFCB7A-0810-DF7C-0470-5066D8E84D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67989" indent="-294369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82406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56028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29649" indent="-235167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03270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7689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50512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24133" indent="-23516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D5FBA1-739D-4B5D-9290-234F72064982}" type="slidenum">
              <a:rPr lang="de-DE" altLang="de-DE" smtClean="0"/>
              <a:pPr/>
              <a:t>9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30482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ACA80-0944-4391-BC2A-15F48231852E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31809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C6901-ECEE-4C50-BFB8-592EE78524D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52102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26CF8-0942-4AF0-8A84-8EDE28C1550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516321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E46F9-3FDF-43C8-B776-5603EA0AB12C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8545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 Sozialplanung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713" y="228600"/>
            <a:ext cx="9366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hteck 4"/>
          <p:cNvSpPr>
            <a:spLocks noChangeArrowheads="1"/>
          </p:cNvSpPr>
          <p:nvPr userDrawn="1"/>
        </p:nvSpPr>
        <p:spPr bwMode="auto">
          <a:xfrm>
            <a:off x="5011738" y="482600"/>
            <a:ext cx="2627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de-DE" altLang="de-DE" sz="1200" dirty="0"/>
              <a:t>Sozialplanung und Begleitforschung</a:t>
            </a:r>
          </a:p>
        </p:txBody>
      </p:sp>
      <p:cxnSp>
        <p:nvCxnSpPr>
          <p:cNvPr id="6" name="Gerade Verbindung 8"/>
          <p:cNvCxnSpPr/>
          <p:nvPr userDrawn="1"/>
        </p:nvCxnSpPr>
        <p:spPr>
          <a:xfrm>
            <a:off x="0" y="908050"/>
            <a:ext cx="5148263" cy="0"/>
          </a:xfrm>
          <a:prstGeom prst="line">
            <a:avLst/>
          </a:prstGeom>
          <a:ln w="1905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7"/>
            <a:ext cx="8229600" cy="498399"/>
          </a:xfrm>
          <a:ln w="12700"/>
        </p:spPr>
        <p:txBody>
          <a:bodyPr/>
          <a:lstStyle>
            <a:lvl1pPr algn="r">
              <a:defRPr sz="10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468313" y="1124744"/>
            <a:ext cx="8207375" cy="496855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 algn="l">
              <a:buNone/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81750"/>
            <a:ext cx="5551487" cy="339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Foliennummernplatzhalter 4"/>
          <p:cNvSpPr>
            <a:spLocks noGrp="1"/>
          </p:cNvSpPr>
          <p:nvPr>
            <p:ph type="sldNum" sz="quarter" idx="15"/>
          </p:nvPr>
        </p:nvSpPr>
        <p:spPr>
          <a:xfrm>
            <a:off x="6553200" y="6381750"/>
            <a:ext cx="2133600" cy="339725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r>
              <a:rPr lang="de-DE" dirty="0"/>
              <a:t>Folie X/Y</a:t>
            </a:r>
          </a:p>
        </p:txBody>
      </p:sp>
    </p:spTree>
    <p:extLst>
      <p:ext uri="{BB962C8B-B14F-4D97-AF65-F5344CB8AC3E}">
        <p14:creationId xmlns:p14="http://schemas.microsoft.com/office/powerpoint/2010/main" val="1549664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3BF69-5CF0-446F-8FCD-368328E2C4CD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380181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206AA98-F079-415B-8C8A-4933BDFB9A5F}"/>
              </a:ext>
            </a:extLst>
          </p:cNvPr>
          <p:cNvSpPr/>
          <p:nvPr userDrawn="1"/>
        </p:nvSpPr>
        <p:spPr>
          <a:xfrm>
            <a:off x="1" y="4637223"/>
            <a:ext cx="1218679" cy="22207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07EAA2F-21F9-41FB-933A-D43F00ACC764}"/>
              </a:ext>
            </a:extLst>
          </p:cNvPr>
          <p:cNvSpPr/>
          <p:nvPr userDrawn="1"/>
        </p:nvSpPr>
        <p:spPr>
          <a:xfrm>
            <a:off x="135002" y="180001"/>
            <a:ext cx="8874900" cy="64980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2" y="1122363"/>
            <a:ext cx="7600950" cy="2387600"/>
          </a:xfrm>
        </p:spPr>
        <p:txBody>
          <a:bodyPr anchor="b"/>
          <a:lstStyle>
            <a:lvl1pPr algn="l">
              <a:defRPr sz="4106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2" y="3602038"/>
            <a:ext cx="7600950" cy="1857468"/>
          </a:xfrm>
        </p:spPr>
        <p:txBody>
          <a:bodyPr/>
          <a:lstStyle>
            <a:lvl1pPr marL="0" indent="0" algn="l">
              <a:buNone/>
              <a:defRPr sz="205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391013" indent="0" algn="ctr">
              <a:buNone/>
              <a:defRPr sz="1711"/>
            </a:lvl2pPr>
            <a:lvl3pPr marL="782024" indent="0" algn="ctr">
              <a:buNone/>
              <a:defRPr sz="1539"/>
            </a:lvl3pPr>
            <a:lvl4pPr marL="1173036" indent="0" algn="ctr">
              <a:buNone/>
              <a:defRPr sz="1369"/>
            </a:lvl4pPr>
            <a:lvl5pPr marL="1564047" indent="0" algn="ctr">
              <a:buNone/>
              <a:defRPr sz="1369"/>
            </a:lvl5pPr>
            <a:lvl6pPr marL="1955058" indent="0" algn="ctr">
              <a:buNone/>
              <a:defRPr sz="1369"/>
            </a:lvl6pPr>
            <a:lvl7pPr marL="2346071" indent="0" algn="ctr">
              <a:buNone/>
              <a:defRPr sz="1369"/>
            </a:lvl7pPr>
            <a:lvl8pPr marL="2737083" indent="0" algn="ctr">
              <a:buNone/>
              <a:defRPr sz="1369"/>
            </a:lvl8pPr>
            <a:lvl9pPr marL="3128096" indent="0" algn="ctr">
              <a:buNone/>
              <a:defRPr sz="1369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66F8D479-87BD-4803-8A20-8EF49BBD6D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4" y="263842"/>
            <a:ext cx="1822450" cy="41719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F073568-CF4F-4EB8-9CBD-BBB6FCFBF3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79" y="5427673"/>
            <a:ext cx="1191831" cy="124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193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400">
                <a:solidFill>
                  <a:srgbClr val="FFC000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3679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08316" y="2201701"/>
            <a:ext cx="3699000" cy="397526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4951" y="2201701"/>
            <a:ext cx="3699000" cy="397526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65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08319" y="990605"/>
            <a:ext cx="7535635" cy="690563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08316" y="1761671"/>
            <a:ext cx="3699000" cy="823912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013" indent="0">
              <a:buNone/>
              <a:defRPr sz="1711" b="1"/>
            </a:lvl2pPr>
            <a:lvl3pPr marL="782024" indent="0">
              <a:buNone/>
              <a:defRPr sz="1539" b="1"/>
            </a:lvl3pPr>
            <a:lvl4pPr marL="1173036" indent="0">
              <a:buNone/>
              <a:defRPr sz="1369" b="1"/>
            </a:lvl4pPr>
            <a:lvl5pPr marL="1564047" indent="0">
              <a:buNone/>
              <a:defRPr sz="1369" b="1"/>
            </a:lvl5pPr>
            <a:lvl6pPr marL="1955058" indent="0">
              <a:buNone/>
              <a:defRPr sz="1369" b="1"/>
            </a:lvl6pPr>
            <a:lvl7pPr marL="2346071" indent="0">
              <a:buNone/>
              <a:defRPr sz="1369" b="1"/>
            </a:lvl7pPr>
            <a:lvl8pPr marL="2737083" indent="0">
              <a:buNone/>
              <a:defRPr sz="1369" b="1"/>
            </a:lvl8pPr>
            <a:lvl9pPr marL="3128096" indent="0">
              <a:buNone/>
              <a:defRPr sz="1369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08316" y="2666091"/>
            <a:ext cx="3699000" cy="360408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44951" y="1761671"/>
            <a:ext cx="3699000" cy="823912"/>
          </a:xfrm>
        </p:spPr>
        <p:txBody>
          <a:bodyPr anchor="b"/>
          <a:lstStyle>
            <a:lvl1pPr marL="0" indent="0">
              <a:buNone/>
              <a:defRPr sz="2053" b="1"/>
            </a:lvl1pPr>
            <a:lvl2pPr marL="391013" indent="0">
              <a:buNone/>
              <a:defRPr sz="1711" b="1"/>
            </a:lvl2pPr>
            <a:lvl3pPr marL="782024" indent="0">
              <a:buNone/>
              <a:defRPr sz="1539" b="1"/>
            </a:lvl3pPr>
            <a:lvl4pPr marL="1173036" indent="0">
              <a:buNone/>
              <a:defRPr sz="1369" b="1"/>
            </a:lvl4pPr>
            <a:lvl5pPr marL="1564047" indent="0">
              <a:buNone/>
              <a:defRPr sz="1369" b="1"/>
            </a:lvl5pPr>
            <a:lvl6pPr marL="1955058" indent="0">
              <a:buNone/>
              <a:defRPr sz="1369" b="1"/>
            </a:lvl6pPr>
            <a:lvl7pPr marL="2346071" indent="0">
              <a:buNone/>
              <a:defRPr sz="1369" b="1"/>
            </a:lvl7pPr>
            <a:lvl8pPr marL="2737083" indent="0">
              <a:buNone/>
              <a:defRPr sz="1369" b="1"/>
            </a:lvl8pPr>
            <a:lvl9pPr marL="3128096" indent="0">
              <a:buNone/>
              <a:defRPr sz="1369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44951" y="2666091"/>
            <a:ext cx="3699000" cy="360408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1974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98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49952-B782-4910-8ED2-61F891F6119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455556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135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7206AA98-F079-415B-8C8A-4933BDFB9A5F}"/>
              </a:ext>
            </a:extLst>
          </p:cNvPr>
          <p:cNvSpPr/>
          <p:nvPr userDrawn="1"/>
        </p:nvSpPr>
        <p:spPr>
          <a:xfrm>
            <a:off x="0" y="4637215"/>
            <a:ext cx="1218679" cy="22207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49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07EAA2F-21F9-41FB-933A-D43F00ACC764}"/>
              </a:ext>
            </a:extLst>
          </p:cNvPr>
          <p:cNvSpPr/>
          <p:nvPr userDrawn="1"/>
        </p:nvSpPr>
        <p:spPr>
          <a:xfrm>
            <a:off x="135001" y="180001"/>
            <a:ext cx="8874900" cy="64980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49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D33632E-2E03-4548-9736-41BF2D5A1C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56" y="5262285"/>
            <a:ext cx="1019748" cy="142241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7600950" cy="2387600"/>
          </a:xfrm>
        </p:spPr>
        <p:txBody>
          <a:bodyPr anchor="b"/>
          <a:lstStyle>
            <a:lvl1pPr algn="l">
              <a:defRPr sz="4105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600950" cy="1857468"/>
          </a:xfrm>
        </p:spPr>
        <p:txBody>
          <a:bodyPr/>
          <a:lstStyle>
            <a:lvl1pPr marL="0" indent="0" algn="l">
              <a:buNone/>
              <a:defRPr sz="205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marL="390990" indent="0" algn="ctr">
              <a:buNone/>
              <a:defRPr sz="1710"/>
            </a:lvl2pPr>
            <a:lvl3pPr marL="781980" indent="0" algn="ctr">
              <a:buNone/>
              <a:defRPr sz="1539"/>
            </a:lvl3pPr>
            <a:lvl4pPr marL="1172969" indent="0" algn="ctr">
              <a:buNone/>
              <a:defRPr sz="1369"/>
            </a:lvl4pPr>
            <a:lvl5pPr marL="1563958" indent="0" algn="ctr">
              <a:buNone/>
              <a:defRPr sz="1369"/>
            </a:lvl5pPr>
            <a:lvl6pPr marL="1954948" indent="0" algn="ctr">
              <a:buNone/>
              <a:defRPr sz="1369"/>
            </a:lvl6pPr>
            <a:lvl7pPr marL="2345937" indent="0" algn="ctr">
              <a:buNone/>
              <a:defRPr sz="1369"/>
            </a:lvl7pPr>
            <a:lvl8pPr marL="2736927" indent="0" algn="ctr">
              <a:buNone/>
              <a:defRPr sz="1369"/>
            </a:lvl8pPr>
            <a:lvl9pPr marL="3127917" indent="0" algn="ctr">
              <a:buNone/>
              <a:defRPr sz="1369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024AA7F4-5654-40AB-9AFB-1B48CFCAF5F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918" y="508244"/>
            <a:ext cx="1367032" cy="417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1153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396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08316" y="2201696"/>
            <a:ext cx="3699000" cy="397526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4950" y="2201696"/>
            <a:ext cx="3699000" cy="3975267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7600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08315" y="990600"/>
            <a:ext cx="7535636" cy="690563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08316" y="1761671"/>
            <a:ext cx="3699000" cy="823912"/>
          </a:xfrm>
        </p:spPr>
        <p:txBody>
          <a:bodyPr anchor="b"/>
          <a:lstStyle>
            <a:lvl1pPr marL="0" indent="0">
              <a:buNone/>
              <a:defRPr sz="2052" b="1"/>
            </a:lvl1pPr>
            <a:lvl2pPr marL="390990" indent="0">
              <a:buNone/>
              <a:defRPr sz="1710" b="1"/>
            </a:lvl2pPr>
            <a:lvl3pPr marL="781980" indent="0">
              <a:buNone/>
              <a:defRPr sz="1539" b="1"/>
            </a:lvl3pPr>
            <a:lvl4pPr marL="1172969" indent="0">
              <a:buNone/>
              <a:defRPr sz="1369" b="1"/>
            </a:lvl4pPr>
            <a:lvl5pPr marL="1563958" indent="0">
              <a:buNone/>
              <a:defRPr sz="1369" b="1"/>
            </a:lvl5pPr>
            <a:lvl6pPr marL="1954948" indent="0">
              <a:buNone/>
              <a:defRPr sz="1369" b="1"/>
            </a:lvl6pPr>
            <a:lvl7pPr marL="2345937" indent="0">
              <a:buNone/>
              <a:defRPr sz="1369" b="1"/>
            </a:lvl7pPr>
            <a:lvl8pPr marL="2736927" indent="0">
              <a:buNone/>
              <a:defRPr sz="1369" b="1"/>
            </a:lvl8pPr>
            <a:lvl9pPr marL="3127917" indent="0">
              <a:buNone/>
              <a:defRPr sz="1369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208316" y="2666091"/>
            <a:ext cx="3699000" cy="360408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44950" y="1761671"/>
            <a:ext cx="3699000" cy="823912"/>
          </a:xfrm>
        </p:spPr>
        <p:txBody>
          <a:bodyPr anchor="b"/>
          <a:lstStyle>
            <a:lvl1pPr marL="0" indent="0">
              <a:buNone/>
              <a:defRPr sz="2052" b="1"/>
            </a:lvl1pPr>
            <a:lvl2pPr marL="390990" indent="0">
              <a:buNone/>
              <a:defRPr sz="1710" b="1"/>
            </a:lvl2pPr>
            <a:lvl3pPr marL="781980" indent="0">
              <a:buNone/>
              <a:defRPr sz="1539" b="1"/>
            </a:lvl3pPr>
            <a:lvl4pPr marL="1172969" indent="0">
              <a:buNone/>
              <a:defRPr sz="1369" b="1"/>
            </a:lvl4pPr>
            <a:lvl5pPr marL="1563958" indent="0">
              <a:buNone/>
              <a:defRPr sz="1369" b="1"/>
            </a:lvl5pPr>
            <a:lvl6pPr marL="1954948" indent="0">
              <a:buNone/>
              <a:defRPr sz="1369" b="1"/>
            </a:lvl6pPr>
            <a:lvl7pPr marL="2345937" indent="0">
              <a:buNone/>
              <a:defRPr sz="1369" b="1"/>
            </a:lvl7pPr>
            <a:lvl8pPr marL="2736927" indent="0">
              <a:buNone/>
              <a:defRPr sz="1369" b="1"/>
            </a:lvl8pPr>
            <a:lvl9pPr marL="3127917" indent="0">
              <a:buNone/>
              <a:defRPr sz="1369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44950" y="2666091"/>
            <a:ext cx="3699000" cy="3604080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48362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3223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921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DEF99-E1AA-409B-AA18-E109EBDA3A8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70890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9468A-F057-45D9-8459-DB3758846C66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2658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04A80-564B-4286-9BE9-F21312225212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0900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73B85-EB16-43B1-B571-0553C068C115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48317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05BCA-58B8-4687-8427-6E52E9032323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03089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DC217-E88D-4DF1-8E5A-5A3174776168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17655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1640-26D5-48B7-9B5C-F19C62A31FC4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5590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2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B1F7439-CCBB-47D5-B7E6-E34D795C2828}" type="slidenum">
              <a:rPr lang="de-DE" altLang="de-DE"/>
              <a:pPr>
                <a:defRPr/>
              </a:pPr>
              <a:t>‹Nr.›</a:t>
            </a:fld>
            <a:endParaRPr lang="de-DE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81" r:id="rId1"/>
    <p:sldLayoutId id="2147487182" r:id="rId2"/>
    <p:sldLayoutId id="2147487183" r:id="rId3"/>
    <p:sldLayoutId id="2147487184" r:id="rId4"/>
    <p:sldLayoutId id="2147487185" r:id="rId5"/>
    <p:sldLayoutId id="2147487186" r:id="rId6"/>
    <p:sldLayoutId id="2147487187" r:id="rId7"/>
    <p:sldLayoutId id="2147487188" r:id="rId8"/>
    <p:sldLayoutId id="2147487189" r:id="rId9"/>
    <p:sldLayoutId id="2147487190" r:id="rId10"/>
    <p:sldLayoutId id="2147487191" r:id="rId11"/>
    <p:sldLayoutId id="2147487192" r:id="rId12"/>
    <p:sldLayoutId id="2147487194" r:id="rId13"/>
    <p:sldLayoutId id="2147487193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08319" y="983045"/>
            <a:ext cx="7535635" cy="8703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08319" y="2030394"/>
            <a:ext cx="7535635" cy="414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208319" y="6270171"/>
            <a:ext cx="7535635" cy="3358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6">
                <a:solidFill>
                  <a:schemeClr val="tx1">
                    <a:tint val="7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r"/>
            <a:r>
              <a:rPr lang="de-DE" dirty="0"/>
              <a:t>Vorname Nachname, Gesundheitsreferat, Fachabteilung, muenchen.de/</a:t>
            </a:r>
            <a:r>
              <a:rPr lang="de-DE" dirty="0" err="1"/>
              <a:t>gsr</a:t>
            </a:r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7811DB9-38CC-4BFC-8646-60D8F07293C8}"/>
              </a:ext>
            </a:extLst>
          </p:cNvPr>
          <p:cNvSpPr/>
          <p:nvPr userDrawn="1"/>
        </p:nvSpPr>
        <p:spPr>
          <a:xfrm>
            <a:off x="1208315" y="1853360"/>
            <a:ext cx="1486881" cy="12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1E1E06E-6431-4AC1-B217-152C175926C2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4" y="263842"/>
            <a:ext cx="1822450" cy="41719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82100B9C-E4DF-4F5E-A5FA-3E185D991BA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91450"/>
            <a:ext cx="1259917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25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196" r:id="rId1"/>
    <p:sldLayoutId id="2147487197" r:id="rId2"/>
    <p:sldLayoutId id="2147487198" r:id="rId3"/>
    <p:sldLayoutId id="2147487199" r:id="rId4"/>
    <p:sldLayoutId id="2147487200" r:id="rId5"/>
    <p:sldLayoutId id="2147487201" r:id="rId6"/>
  </p:sldLayoutIdLst>
  <p:txStyles>
    <p:titleStyle>
      <a:lvl1pPr algn="l" defTabSz="782024" rtl="0" eaLnBrk="1" latinLnBrk="0" hangingPunct="1">
        <a:lnSpc>
          <a:spcPct val="90000"/>
        </a:lnSpc>
        <a:spcBef>
          <a:spcPct val="0"/>
        </a:spcBef>
        <a:buNone/>
        <a:defRPr sz="2053" b="1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5506" indent="-195506" algn="l" defTabSz="782024" rtl="0" eaLnBrk="1" latinLnBrk="0" hangingPunct="1">
        <a:lnSpc>
          <a:spcPct val="90000"/>
        </a:lnSpc>
        <a:spcBef>
          <a:spcPts val="856"/>
        </a:spcBef>
        <a:buFont typeface="Arial" panose="020B0604020202020204" pitchFamily="34" charset="0"/>
        <a:buChar char="•"/>
        <a:defRPr sz="205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6517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205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77530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71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68541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59554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150565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541577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932589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323601" indent="-195506" algn="l" defTabSz="782024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1pPr>
      <a:lvl2pPr marL="391013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2pPr>
      <a:lvl3pPr marL="782024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173036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564047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1955058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346071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737083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128096" algn="l" defTabSz="782024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08315" y="983036"/>
            <a:ext cx="7535636" cy="8703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208315" y="2030389"/>
            <a:ext cx="7535636" cy="4146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208315" y="6270171"/>
            <a:ext cx="7535636" cy="3358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7">
                <a:solidFill>
                  <a:schemeClr val="tx1">
                    <a:tint val="75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algn="r"/>
            <a:r>
              <a:rPr lang="de-DE" dirty="0"/>
              <a:t>Vorname Nachname, Gesundheitsreferat, Fachabteilung, muenchen.de/</a:t>
            </a:r>
            <a:r>
              <a:rPr lang="de-DE" dirty="0" err="1"/>
              <a:t>gsr</a:t>
            </a:r>
            <a:endParaRPr lang="de-DE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3AF10B7-5884-4032-B296-8AC103D1B1A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6918" y="472249"/>
            <a:ext cx="1367032" cy="41757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FD8F81C0-A9F9-481F-90BE-ED3D53FE010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0662"/>
            <a:ext cx="1078004" cy="1437338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A7811DB9-38CC-4BFC-8646-60D8F07293C8}"/>
              </a:ext>
            </a:extLst>
          </p:cNvPr>
          <p:cNvSpPr/>
          <p:nvPr userDrawn="1"/>
        </p:nvSpPr>
        <p:spPr>
          <a:xfrm>
            <a:off x="1208315" y="1853360"/>
            <a:ext cx="1486881" cy="12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49"/>
          </a:p>
        </p:txBody>
      </p:sp>
    </p:spTree>
    <p:extLst>
      <p:ext uri="{BB962C8B-B14F-4D97-AF65-F5344CB8AC3E}">
        <p14:creationId xmlns:p14="http://schemas.microsoft.com/office/powerpoint/2010/main" val="226787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203" r:id="rId1"/>
    <p:sldLayoutId id="2147487204" r:id="rId2"/>
    <p:sldLayoutId id="2147487205" r:id="rId3"/>
    <p:sldLayoutId id="2147487206" r:id="rId4"/>
    <p:sldLayoutId id="2147487207" r:id="rId5"/>
    <p:sldLayoutId id="2147487208" r:id="rId6"/>
  </p:sldLayoutIdLst>
  <p:txStyles>
    <p:titleStyle>
      <a:lvl1pPr algn="l" defTabSz="781980" rtl="0" eaLnBrk="1" latinLnBrk="0" hangingPunct="1">
        <a:lnSpc>
          <a:spcPct val="90000"/>
        </a:lnSpc>
        <a:spcBef>
          <a:spcPct val="0"/>
        </a:spcBef>
        <a:buNone/>
        <a:defRPr sz="2052" b="1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95494" indent="-195494" algn="l" defTabSz="781980" rtl="0" eaLnBrk="1" latinLnBrk="0" hangingPunct="1">
        <a:lnSpc>
          <a:spcPct val="90000"/>
        </a:lnSpc>
        <a:spcBef>
          <a:spcPts val="856"/>
        </a:spcBef>
        <a:buFont typeface="Arial" panose="020B0604020202020204" pitchFamily="34" charset="0"/>
        <a:buChar char="•"/>
        <a:defRPr sz="205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86484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205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77474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71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68464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59453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150443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541432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932421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323411" indent="-195494" algn="l" defTabSz="78198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sz="15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1pPr>
      <a:lvl2pPr marL="390990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2pPr>
      <a:lvl3pPr marL="781980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172969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563958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1954948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345937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736927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127917" algn="l" defTabSz="781980" rtl="0" eaLnBrk="1" latinLnBrk="0" hangingPunct="1">
        <a:defRPr sz="15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8075613" cy="4929188"/>
          </a:xfrm>
        </p:spPr>
        <p:txBody>
          <a:bodyPr/>
          <a:lstStyle/>
          <a:p>
            <a:pPr marL="0" indent="0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endParaRPr lang="de-DE" altLang="de-DE" sz="2400" b="1" i="1" dirty="0">
              <a:solidFill>
                <a:schemeClr val="hlink"/>
              </a:solidFill>
            </a:endParaRPr>
          </a:p>
          <a:p>
            <a:pPr marL="0" indent="0" algn="ctr">
              <a:lnSpc>
                <a:spcPts val="1300"/>
              </a:lnSpc>
              <a:spcAft>
                <a:spcPts val="600"/>
              </a:spcAft>
              <a:buNone/>
              <a:tabLst>
                <a:tab pos="808038" algn="l"/>
              </a:tabLst>
            </a:pPr>
            <a:endParaRPr lang="de-DE" sz="2400" b="1" dirty="0"/>
          </a:p>
          <a:p>
            <a:pPr marL="898525" indent="0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endParaRPr lang="de-DE" altLang="de-DE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898525" indent="0" algn="ctr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r>
              <a:rPr lang="de-DE" altLang="de-DE" sz="1800" b="1" dirty="0">
                <a:solidFill>
                  <a:schemeClr val="accent1">
                    <a:lumMod val="50000"/>
                  </a:schemeClr>
                </a:solidFill>
              </a:rPr>
              <a:t>Die Selbsthilfelandschaft im Großraum München: </a:t>
            </a:r>
          </a:p>
          <a:p>
            <a:pPr marL="898525" indent="0" algn="ctr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r>
              <a:rPr lang="de-DE" altLang="de-DE" sz="1800" b="1" dirty="0">
                <a:solidFill>
                  <a:schemeClr val="accent1">
                    <a:lumMod val="50000"/>
                  </a:schemeClr>
                </a:solidFill>
              </a:rPr>
              <a:t>Struktur, Zusammensetzung, Aktivitäten und Wirkungen</a:t>
            </a:r>
          </a:p>
          <a:p>
            <a:pPr marL="898525" indent="0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endParaRPr lang="de-DE" altLang="de-DE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endParaRPr lang="de-DE" altLang="de-DE" sz="2000" b="1" dirty="0"/>
          </a:p>
          <a:p>
            <a:pPr marL="898525" indent="0" algn="ctr" eaLnBrk="1" hangingPunct="1">
              <a:buClr>
                <a:srgbClr val="009999"/>
              </a:buClr>
              <a:buFontTx/>
              <a:buNone/>
            </a:pPr>
            <a:r>
              <a:rPr lang="de-DE" altLang="de-DE" sz="1800" b="1" dirty="0">
                <a:solidFill>
                  <a:schemeClr val="accent1">
                    <a:lumMod val="50000"/>
                  </a:schemeClr>
                </a:solidFill>
              </a:rPr>
              <a:t>Zwölf Schlaglichter aus der Online-Befragung</a:t>
            </a:r>
          </a:p>
          <a:p>
            <a:pPr marL="898525" indent="0" algn="ctr" eaLnBrk="1" hangingPunct="1">
              <a:buClr>
                <a:srgbClr val="009999"/>
              </a:buClr>
              <a:buFontTx/>
              <a:buNone/>
            </a:pPr>
            <a:endParaRPr lang="de-DE" altLang="de-DE" sz="1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endParaRPr lang="de-DE" altLang="de-DE" sz="2000" b="1" dirty="0">
              <a:solidFill>
                <a:schemeClr val="hlink"/>
              </a:solidFill>
            </a:endParaRPr>
          </a:p>
          <a:p>
            <a:pPr marL="0" indent="0" algn="ctr" eaLnBrk="1" hangingPunct="1">
              <a:buClr>
                <a:srgbClr val="009999"/>
              </a:buClr>
              <a:buFont typeface="Wingdings" panose="05000000000000000000" pitchFamily="2" charset="2"/>
              <a:buNone/>
            </a:pPr>
            <a:r>
              <a:rPr lang="de-DE" altLang="de-DE" sz="1400" b="1" dirty="0">
                <a:solidFill>
                  <a:schemeClr val="accent1">
                    <a:lumMod val="50000"/>
                  </a:schemeClr>
                </a:solidFill>
              </a:rPr>
              <a:t>Ein Verbundprojekt von SIM Sozialplanung und Quartiersentwicklung mit dem Arbeitsbereich  Empirische </a:t>
            </a:r>
            <a:r>
              <a:rPr lang="de-DE" altLang="de-DE" sz="1400" b="1">
                <a:solidFill>
                  <a:schemeClr val="accent1">
                    <a:lumMod val="50000"/>
                  </a:schemeClr>
                </a:solidFill>
              </a:rPr>
              <a:t>Sozialforschung der </a:t>
            </a:r>
            <a:r>
              <a:rPr lang="de-DE" altLang="de-DE" sz="1400" b="1" dirty="0">
                <a:solidFill>
                  <a:schemeClr val="accent1">
                    <a:lumMod val="50000"/>
                  </a:schemeClr>
                </a:solidFill>
              </a:rPr>
              <a:t>Universität Konstanz im Auftrag des Selbsthilfezentrums München</a:t>
            </a:r>
          </a:p>
        </p:txBody>
      </p:sp>
      <p:sp>
        <p:nvSpPr>
          <p:cNvPr id="3077" name="Line 9"/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latin typeface="Arial" charset="0"/>
            </a:endParaRPr>
          </a:p>
        </p:txBody>
      </p:sp>
      <p:sp>
        <p:nvSpPr>
          <p:cNvPr id="31748" name="Foliennummernplatzhalt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B2F894D-6C43-46A9-AF9C-208DEE2264FD}" type="slidenum">
              <a:rPr lang="de-DE" altLang="de-DE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de-DE" altLang="de-DE" sz="1400" dirty="0"/>
          </a:p>
        </p:txBody>
      </p:sp>
      <p:sp>
        <p:nvSpPr>
          <p:cNvPr id="3" name="Rechteck 2"/>
          <p:cNvSpPr/>
          <p:nvPr/>
        </p:nvSpPr>
        <p:spPr>
          <a:xfrm>
            <a:off x="2843213" y="379413"/>
            <a:ext cx="5832475" cy="52387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1400" dirty="0">
                <a:latin typeface="Arial" charset="0"/>
              </a:rPr>
              <a:t>                                  </a:t>
            </a:r>
            <a:r>
              <a:rPr lang="de-DE" sz="1200" b="1" dirty="0">
                <a:solidFill>
                  <a:schemeClr val="accent1">
                    <a:lumMod val="50000"/>
                  </a:schemeClr>
                </a:solidFill>
                <a:latin typeface="Arial" charset="0"/>
              </a:rPr>
              <a:t>Sozialplanung und Quartiersentwicklung</a:t>
            </a:r>
          </a:p>
          <a:p>
            <a:pPr eaLnBrk="1" hangingPunct="1">
              <a:defRPr/>
            </a:pPr>
            <a:r>
              <a:rPr lang="de-DE" sz="1400" dirty="0">
                <a:latin typeface="Arial" charset="0"/>
              </a:rPr>
              <a:t>                                         </a:t>
            </a:r>
            <a:r>
              <a:rPr lang="de-DE" sz="1100" dirty="0">
                <a:latin typeface="Arial" charset="0"/>
              </a:rPr>
              <a:t>Sozialwissenschaftliches Institut München</a:t>
            </a:r>
          </a:p>
        </p:txBody>
      </p:sp>
      <p:pic>
        <p:nvPicPr>
          <p:cNvPr id="317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80C7D-AFFA-4547-BEB5-A1C21CDF2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42A70CD1-190B-70DB-EEE5-FD2CBD0C1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55D248EE-B2EF-E2DE-6A8A-21C4CB436C60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2A760E94-1F00-4129-87DB-36DACEF03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DC4D09BA-D3A6-3BB3-26DC-89CDAB76B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3305C536-F148-D670-C464-AD7D74C02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VI (2): „… die Frage der räumlichen </a:t>
            </a:r>
            <a:r>
              <a:rPr lang="de-DE" altLang="de-DE" sz="1600" b="1" dirty="0" err="1">
                <a:solidFill>
                  <a:schemeClr val="accent1">
                    <a:lumMod val="50000"/>
                  </a:schemeClr>
                </a:solidFill>
              </a:rPr>
              <a:t>Angebundenheit</a:t>
            </a: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 an das SHZ spielt dabei zwar eine Rolle, ist aber nicht allentscheidend“</a:t>
            </a:r>
          </a:p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10DE2AB-41D2-EFE1-31DD-3E680684BF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4D3C1D7-57AF-B98B-E84F-775420C9D5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1916832"/>
            <a:ext cx="7200800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65293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515DA-64AF-2655-B542-BD7FDCD2C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09DE2031-6105-92EC-BF64-A846D07F234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3AF5BAE7-EB8F-566F-B8A7-3EFB086F8C2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15B09991-F2CC-346B-DB24-ADAA807D9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C1AADAF1-8DBB-8329-9BBA-5D0C2EC6B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6CD3F615-7DDC-55AF-4BC4-464864676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VII: „Selbsthilfegruppen verfolgen vielfältige Aktivitäten – nach innen und außen“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64DBC117-B03A-7497-E20A-5756DDF16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0141B56-6FA1-3D24-4F6F-014A8DDF18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562" y="1700808"/>
            <a:ext cx="5486876" cy="512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987677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5F885-1CB4-E526-B148-0C517D4C9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5E3FAC40-E912-DA1D-CC92-FE975B88E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C8D38D67-F6B5-69CB-D42F-E13CFE7AC75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2BD9E4E4-A05A-A475-E670-75E6F622C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F7F8A41B-7F8C-18DB-1376-8F7C3D4BF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1DF9B418-A791-33CD-266A-D6AC93641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VIII (1): „Selbsthilfegruppen sind in ein enges Kooperationsnetz eingebunden“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5FE9883-3BB5-29EA-C561-BE3D38D6A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921F504-FD0A-FFA1-0102-5ED1C6C4F9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1556792"/>
            <a:ext cx="6481018" cy="5271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409114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F39091-9B71-280B-6F60-3C16036BE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D2E52E41-210B-957F-279D-74386F5A2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0D3C23A2-D074-A32B-4185-0E25A94C8D2A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D10A1DCD-090C-EEAF-31BF-7E1FCBB5E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AB549BB3-AD4A-1D17-C267-6C1FBF7D0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9E561200-377F-1B3D-0A2A-3F1E43A468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81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VIII (2): „… gewünschte Kooperationsbeziehungen sind allerdings nicht immer realisierbar“</a:t>
            </a:r>
          </a:p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71450" indent="-171450">
              <a:spcBef>
                <a:spcPct val="20000"/>
              </a:spcBef>
              <a:spcAft>
                <a:spcPts val="1200"/>
              </a:spcAft>
              <a:buClr>
                <a:srgbClr val="009999"/>
              </a:buClr>
              <a:buFont typeface="Symbol" panose="05050102010706020507" pitchFamily="18" charset="2"/>
              <a:buChar char="-"/>
              <a:defRPr/>
            </a:pPr>
            <a:r>
              <a:rPr lang="de-DE" altLang="de-DE" sz="1600" dirty="0"/>
              <a:t>79 Ansprechpersonen (22%) berichten von nicht realisierten / realisierbaren Kooperationsbeziehungen - v.a. (Fach-)Ärzt*innen, Therapeut*innen, (Fach-)Kliniken aber auch Bildungseinrichtungen, Kindergärten, Wirtschaft, städtische Verwaltung etc.</a:t>
            </a:r>
          </a:p>
          <a:p>
            <a:pPr marL="171450" indent="-171450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Symbol" panose="05050102010706020507" pitchFamily="18" charset="2"/>
              <a:buChar char="-"/>
              <a:defRPr/>
            </a:pPr>
            <a:r>
              <a:rPr lang="de-DE" altLang="de-DE" sz="1600" b="1" dirty="0"/>
              <a:t>Gründe</a:t>
            </a:r>
          </a:p>
          <a:p>
            <a:pPr marL="447675" indent="-266700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1600" dirty="0"/>
              <a:t>Ressourcenmangel bei (Leitungen von) Gruppen/ Initiativen (v.a. Zeit)</a:t>
            </a:r>
          </a:p>
          <a:p>
            <a:pPr marL="447675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defRPr/>
            </a:pPr>
            <a:r>
              <a:rPr lang="de-DE" altLang="de-DE" sz="1400" dirty="0"/>
              <a:t> „</a:t>
            </a:r>
            <a:r>
              <a:rPr lang="de-DE" altLang="de-DE" sz="1400" i="1" dirty="0"/>
              <a:t>Gründe warum noch nicht: Zeit! Ehrenamtliche Recherche/Kontakte“</a:t>
            </a:r>
          </a:p>
          <a:p>
            <a:pPr marL="447675">
              <a:spcBef>
                <a:spcPct val="20000"/>
              </a:spcBef>
              <a:spcAft>
                <a:spcPts val="600"/>
              </a:spcAft>
              <a:buClr>
                <a:srgbClr val="009999"/>
              </a:buClr>
              <a:defRPr/>
            </a:pPr>
            <a:r>
              <a:rPr lang="de-DE" altLang="de-DE" sz="1400" i="1" dirty="0"/>
              <a:t>„Es fehlt Personal/Finanzkraft, um ein Konzept zu entwickeln und die Unternehmen zu kontaktieren“</a:t>
            </a:r>
          </a:p>
          <a:p>
            <a:pPr marL="447675" indent="-285750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1600" dirty="0"/>
              <a:t>Mangelndes Interesse auf Seiten professioneller Dienstleister (Statusdünkel, Zeitmangel, mangelndes Wissen um Mehrwert bei Profis)</a:t>
            </a:r>
          </a:p>
          <a:p>
            <a:pPr marL="447675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400" i="1" dirty="0"/>
              <a:t>„Alle Kontaktanfragen wurden bisher ignoriert.“</a:t>
            </a:r>
          </a:p>
          <a:p>
            <a:pPr marL="447675">
              <a:spcBef>
                <a:spcPct val="20000"/>
              </a:spcBef>
              <a:spcAft>
                <a:spcPts val="6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400" i="1" dirty="0"/>
              <a:t>„Die meisten haben entweder kein Interesse an einer Zusammenarbeit oder keine Kompetenz bei unserer Erkrankung. Und/oder sie sind nicht bereit, sich auseinanderzusetzen und zu informieren.“</a:t>
            </a:r>
          </a:p>
          <a:p>
            <a:pPr marL="447675" indent="-266700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Arial" panose="020B0604020202020204" pitchFamily="34" charset="0"/>
              <a:buChar char="•"/>
              <a:defRPr/>
            </a:pPr>
            <a:r>
              <a:rPr lang="de-DE" altLang="de-DE" sz="1600" dirty="0"/>
              <a:t>Schwierigkeit, überhaupt geeignete Ansprechpersonen auf der „professionellen Gegenseite“ zu finden (hohe „Themenspezifität“)</a:t>
            </a:r>
          </a:p>
          <a:p>
            <a:pPr marL="447675"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400" i="1" dirty="0"/>
              <a:t>„Für diesen Personenkreis </a:t>
            </a:r>
            <a:r>
              <a:rPr lang="de-DE" altLang="de-DE" sz="1400" dirty="0"/>
              <a:t>[Erwachsene mit Autismus-</a:t>
            </a:r>
            <a:r>
              <a:rPr lang="de-DE" altLang="de-DE" sz="1400" dirty="0" err="1"/>
              <a:t>Spektrumsstörungen</a:t>
            </a:r>
            <a:r>
              <a:rPr lang="de-DE" altLang="de-DE" sz="1400" dirty="0"/>
              <a:t> ohne Intelligenzminderung] </a:t>
            </a:r>
            <a:r>
              <a:rPr lang="de-DE" altLang="de-DE" sz="1400" i="1" dirty="0"/>
              <a:t>gibt es zu wenige Diagnose- und Therapiezentren in Bayern“</a:t>
            </a:r>
          </a:p>
          <a:p>
            <a:pPr marL="447675"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400" i="1" dirty="0"/>
              <a:t>„Fachärzte. Wir haben eine seltene Erkrankung und kennen bisher kaum jemand in München und Umgebung, der sich dieses Themas annehmen will.“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9DF1580-165B-CF40-24EF-948E10CDE4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53656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2C1F1-882A-95FC-11EE-5F54C8F01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99FE00D2-C02D-098A-2B03-178DAE58349B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ED4B570B-B237-31CA-FF53-A9C0703DF7F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E27865D6-EE0B-2B03-A255-39F22EA09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D9A480CB-CBF1-25DF-1BBB-2A38BC2C7C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E18B6B07-B7E6-E4A1-8933-C049AAA60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IX: „Die Selbsthilfeaktiven sind mit den Abläufen in den Gruppen sehr zufrieden“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(Mitglieder | nur Angaben „trifft völlig/eher zu“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15E484B-F307-EFE9-6316-EACDAD444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A5687E1-867E-1E2D-B33B-84F426C57F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1633538"/>
            <a:ext cx="6552728" cy="522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502346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98A1A-FD75-6BC6-02C8-2CAD8AE99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2A62880A-2573-C5C7-DFF0-8F55B3E14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A135F167-F498-5DC0-B05B-E68ACB7C34CF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D0CE24B2-2E5F-C44B-3E8B-C53B1AE42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31B4D8FB-AE58-0C6C-8C54-607876016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8FB1E743-8C72-2F95-DC01-65AE74440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X (1): „Die mitgliederbezogenen Wirkungen sind vielfältig und umfassend“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(Mitgliederbefragung | nur Angaben „trifft völlig/eher zu“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10A77D6-E661-DC00-01B2-AE127B9C8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33F8C07-7D65-EF98-E318-D65C00B01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1556792"/>
            <a:ext cx="6984776" cy="530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194029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48033-3A4C-52B4-461F-6C769A73C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8CB97DE6-766C-63DC-4397-5C2D5A7E1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D01A4555-D2C2-F256-8F96-BB0CDB1F4E3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C5CFD602-1FF9-CB26-47C7-01E5D2426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0E0C56E8-0754-DEC6-8B00-77F20AB86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94DA906B-1A01-4BAC-D951-EB5E4B4D2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X (2): „… und zeitnah beobachtbar“ (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Mitgliederbefragung | Mittelwert über 5er-Skala)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74496DE-6F84-86B8-F23A-CD8CF4B3D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01EDBA5-B633-D825-09C4-9AB73B2EA5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412776"/>
            <a:ext cx="6264695" cy="544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26962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29F6D-E377-A27D-5F6B-07F6E13D6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39A7B18E-AD87-905A-6CAA-D04FAA1EB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2B922939-BC41-F7BA-8188-A21582DA146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2FC97777-B39E-B7BE-EFC4-281AF3B21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EC0A7ABB-1051-4BB2-346C-B20B2D615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CE8F01DF-D383-F02B-0551-2B622D72F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XI (1): „Die Corona-Pandemie hat – trotz einschneidender Auflagen – die große Anpassungsfähigkeit unter Beweis gestellt“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94EFC2BB-3975-1F30-79B0-143511E03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85A3C25-05E9-79F4-13C8-E59A1A94F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1700808"/>
            <a:ext cx="6552728" cy="512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129591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F7EA3-BABA-6140-E0E3-E2D042569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F520373F-93C5-AFE8-F448-3FE37F0FF3D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DB951130-FE9C-5292-DCD5-6D30C548C6C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7BF0D489-3FFF-4904-792C-65FA27146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14E3FC05-892F-2564-3BED-247C0B975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3B6D00C8-C566-5B1B-6863-F915AE446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XI (2): „</a:t>
            </a:r>
            <a:r>
              <a:rPr lang="de-DE" altLang="de-DE" sz="1600" b="1">
                <a:solidFill>
                  <a:schemeClr val="accent1">
                    <a:lumMod val="50000"/>
                  </a:schemeClr>
                </a:solidFill>
              </a:rPr>
              <a:t>Die Corona - Pandemie </a:t>
            </a: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hat – trotz einschneidender Auflagen – die große Anpassungsfähigkeit unter Beweis gestellt“ </a:t>
            </a:r>
          </a:p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(Mitgliederbefragung | nur „ja“-Angaben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ED88E82-F604-BAC0-F825-2C16646C9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356F1B3-AABE-6E53-1983-1810481711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562" y="1772816"/>
            <a:ext cx="5486876" cy="505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957367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1DBCD5-5654-FF9F-A50D-63DC770A6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5C8A4E41-228B-E85A-A6AF-D99B455A5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5748FF22-E12E-B07F-6E4D-0339A5A97347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6566AEB6-AC94-7CC8-29FC-9E51BCB2A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EE2BF633-450D-EADE-51EE-A03D7A76A6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50E06ECF-CD1E-22E3-FD85-E5BEF6677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XII: „Die aktuellen Herausforderungen sind (quantitativ) überschaubar, aber durch Beratungs-/ Fortbildungstätigkeiten nur zum Teil lösbar (strukturelle Probleme)“</a:t>
            </a:r>
          </a:p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n=121 | Mehrfachnennungen möglich)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D0547CD-2C88-DC42-D748-1B03549B3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8D14052-344A-4F9F-EFC7-B0B13B01FF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1862138"/>
            <a:ext cx="6696744" cy="466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37755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/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/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359568" y="1058864"/>
            <a:ext cx="8748936" cy="5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2000" b="1" dirty="0">
                <a:solidFill>
                  <a:schemeClr val="accent1">
                    <a:lumMod val="50000"/>
                  </a:schemeClr>
                </a:solidFill>
              </a:rPr>
              <a:t>Hintergründe und Zielsetzung der Studie </a:t>
            </a:r>
            <a:endParaRPr lang="de-DE" altLang="de-DE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de-DE" sz="1600" b="1" dirty="0">
                <a:latin typeface="+mn-lt"/>
              </a:rPr>
              <a:t>Hintergründe</a:t>
            </a:r>
            <a:endParaRPr lang="de-DE" sz="1600" dirty="0">
              <a:latin typeface="+mn-lt"/>
            </a:endParaRPr>
          </a:p>
          <a:p>
            <a:pPr marL="536575" indent="-269875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r>
              <a:rPr lang="de-DE" sz="1600" dirty="0">
                <a:latin typeface="+mn-lt"/>
              </a:rPr>
              <a:t>Selbsthilfe findet mittlerweile in einer Vielzahl unterschiedlicher Kontexte / Organisationsformen statt (Ausdifferenzierung / Unübersichtlichkeit des Feldes)</a:t>
            </a:r>
          </a:p>
          <a:p>
            <a:pPr marL="536575" indent="-269875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r>
              <a:rPr lang="de-DE" sz="1600" dirty="0">
                <a:latin typeface="+mn-lt"/>
              </a:rPr>
              <a:t>Umfangreiche Selbsthilfelandschaft im Großraum München (SHZ-Datenbank: 1.623 Listungen), aber nur bedingtes Wissen über </a:t>
            </a:r>
            <a:r>
              <a:rPr lang="de-DE" sz="1600" i="1" dirty="0">
                <a:latin typeface="+mn-lt"/>
              </a:rPr>
              <a:t>konkrete</a:t>
            </a:r>
            <a:r>
              <a:rPr lang="de-DE" sz="1600" dirty="0">
                <a:latin typeface="+mn-lt"/>
              </a:rPr>
              <a:t> Binnenstrukturen, Arbeitsweisen, Aktivitätsprofile etc. der Gruppen / Initiativen </a:t>
            </a:r>
          </a:p>
          <a:p>
            <a:pPr marL="536575" indent="-269875"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endParaRPr lang="de-DE" sz="1600" dirty="0">
              <a:latin typeface="+mn-lt"/>
            </a:endParaRPr>
          </a:p>
          <a:p>
            <a:pPr marL="266700" indent="-266700">
              <a:buClr>
                <a:schemeClr val="accent1">
                  <a:lumMod val="25000"/>
                </a:schemeClr>
              </a:buClr>
              <a:buFont typeface="Arial" panose="020B0604020202020204" pitchFamily="34" charset="0"/>
              <a:buChar char="•"/>
            </a:pPr>
            <a:r>
              <a:rPr lang="de-DE" sz="1600" b="1" dirty="0">
                <a:latin typeface="+mn-lt"/>
              </a:rPr>
              <a:t>Ziele</a:t>
            </a:r>
          </a:p>
          <a:p>
            <a:pPr marL="536575" indent="-269875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r>
              <a:rPr lang="de-DE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Erfassung der Vielfältigkeit der gruppenbezogenen Selbsthilfe im Großraum München  – in thematischer, organisatorischer und „wirkungstheoretischer“ (Betroffene &amp; weitere Gesellschaft) Hinsicht </a:t>
            </a:r>
          </a:p>
          <a:p>
            <a:pPr marL="536575" indent="-269875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r>
              <a:rPr lang="de-DE" sz="1600" dirty="0">
                <a:latin typeface="+mn-lt"/>
                <a:cs typeface="Times New Roman" panose="02020603050405020304" pitchFamily="18" charset="0"/>
                <a:sym typeface="Wingdings" panose="05000000000000000000" pitchFamily="2" charset="2"/>
              </a:rPr>
              <a:t>Erfassung der prinzipiellen Herausforderungen, denen sich Gruppen / Initiativen aus eigener Sicht gegenübersehen</a:t>
            </a:r>
          </a:p>
          <a:p>
            <a:pPr marL="536575" indent="-269875"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</a:pPr>
            <a:r>
              <a:rPr lang="de-DE" sz="1600" dirty="0">
                <a:latin typeface="+mn-lt"/>
                <a:cs typeface="Times New Roman" panose="02020603050405020304" pitchFamily="18" charset="0"/>
                <a:sym typeface="Wingdings" panose="05000000000000000000" pitchFamily="2" charset="2"/>
              </a:rPr>
              <a:t>[Mittelbares Ziel: Entwicklung von Handlungsempfehlungen an SHZ zur Weiterentwicklung der Selbsthilfe] </a:t>
            </a:r>
            <a:endParaRPr lang="de-DE" sz="1600" dirty="0">
              <a:latin typeface="+mn-lt"/>
            </a:endParaRPr>
          </a:p>
          <a:p>
            <a:pPr marL="266700">
              <a:spcAft>
                <a:spcPts val="600"/>
              </a:spcAft>
              <a:buClr>
                <a:schemeClr val="accent1">
                  <a:lumMod val="50000"/>
                </a:schemeClr>
              </a:buClr>
            </a:pPr>
            <a:endParaRPr lang="de-DE" sz="1600" dirty="0"/>
          </a:p>
          <a:p>
            <a:endParaRPr lang="de-DE" sz="1600" dirty="0"/>
          </a:p>
          <a:p>
            <a:pPr marL="171450" marR="0" lvl="0" indent="-171450" algn="l" defTabSz="685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e-DE" sz="1600" dirty="0"/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415E5DB-5511-423F-8FB8-6BABA2C4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35510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7A71B-8376-2741-E66B-243437D76B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EDBD07CE-C0FD-759D-1208-2CCD2F01A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9395" name="Foliennummernplatzhalter 2">
            <a:extLst>
              <a:ext uri="{FF2B5EF4-FFF2-40B4-BE49-F238E27FC236}">
                <a16:creationId xmlns:a16="http://schemas.microsoft.com/office/drawing/2014/main" id="{51B4F041-1DB7-1B3F-3419-E61C51492978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2E98ABF-9C60-4958-9008-FED8FD1EC5E4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20484" name="Rechteck 2">
            <a:extLst>
              <a:ext uri="{FF2B5EF4-FFF2-40B4-BE49-F238E27FC236}">
                <a16:creationId xmlns:a16="http://schemas.microsoft.com/office/drawing/2014/main" id="{5A650E19-7453-6D8F-A317-4C6B87CAB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</a:t>
            </a:r>
            <a:r>
              <a:rPr lang="de-DE" sz="1200" b="1" dirty="0">
                <a:solidFill>
                  <a:schemeClr val="accent1">
                    <a:lumMod val="50000"/>
                  </a:schemeClr>
                </a:solidFill>
              </a:rPr>
              <a:t>Quartiersentwicklung</a:t>
            </a:r>
            <a:endParaRPr lang="de-DE" altLang="de-DE" sz="1200" b="1" dirty="0">
              <a:solidFill>
                <a:srgbClr val="3C8C93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59397" name="Picture 9">
            <a:extLst>
              <a:ext uri="{FF2B5EF4-FFF2-40B4-BE49-F238E27FC236}">
                <a16:creationId xmlns:a16="http://schemas.microsoft.com/office/drawing/2014/main" id="{C7FF5032-5F4A-F92D-AE9E-39551D5E9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7">
            <a:extLst>
              <a:ext uri="{FF2B5EF4-FFF2-40B4-BE49-F238E27FC236}">
                <a16:creationId xmlns:a16="http://schemas.microsoft.com/office/drawing/2014/main" id="{4F8D814C-DF37-EF41-D10C-ECB3E9A31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052513"/>
            <a:ext cx="8435975" cy="580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2667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2667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2667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2667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2667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667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2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2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2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200" dirty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800" b="1" dirty="0"/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800" b="1" dirty="0"/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800" b="1" dirty="0"/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800" b="1" dirty="0"/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r>
              <a:rPr lang="de-DE" altLang="de-DE" sz="1800" b="1" dirty="0"/>
              <a:t>Vielen Dank für Ihre Aufmerksamkeit !!!</a:t>
            </a:r>
          </a:p>
          <a:p>
            <a:pPr algn="ctr"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800" b="1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r>
              <a:rPr lang="de-DE" altLang="de-DE" sz="1400" b="1" dirty="0">
                <a:solidFill>
                  <a:srgbClr val="000000"/>
                </a:solidFill>
              </a:rPr>
              <a:t>Nun aber eine Frage an Sie:</a:t>
            </a: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„Finden Sie sich in den präsentierten Ergebnissen wieder? Oder hat Sie etwas überrascht?“</a:t>
            </a: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9999"/>
              </a:buClr>
              <a:buFontTx/>
              <a:buNone/>
            </a:pPr>
            <a:endParaRPr lang="de-DE" altLang="de-DE" sz="12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9999"/>
              </a:buClr>
              <a:buFontTx/>
              <a:buNone/>
            </a:pPr>
            <a:endParaRPr lang="de-DE" altLang="de-DE" sz="1200" b="1" dirty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  <a:buClr>
                <a:srgbClr val="009999"/>
              </a:buClr>
              <a:buFontTx/>
              <a:buNone/>
            </a:pPr>
            <a:endParaRPr lang="de-DE" altLang="de-DE" sz="12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Clr>
                <a:srgbClr val="009999"/>
              </a:buClr>
              <a:buFontTx/>
              <a:buNone/>
            </a:pPr>
            <a:endParaRPr lang="de-DE" altLang="de-DE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78385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/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/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359568" y="1041517"/>
            <a:ext cx="8748936" cy="5699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2000" b="1" dirty="0">
                <a:solidFill>
                  <a:schemeClr val="accent1">
                    <a:lumMod val="50000"/>
                  </a:schemeClr>
                </a:solidFill>
              </a:rPr>
              <a:t>Zur Methodik und Aussagekraft</a:t>
            </a:r>
            <a:endParaRPr lang="de-DE" altLang="de-DE" sz="20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de-DE" sz="1600" b="1" dirty="0"/>
              <a:t>Methode </a:t>
            </a:r>
            <a:endParaRPr lang="de-DE" sz="1600" dirty="0"/>
          </a:p>
          <a:p>
            <a:pPr marL="536575" marR="0" lvl="0" indent="-26987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Online-Befragung von Ansprechpersonen | „Leitungen“ (unmittelbare Befragung | 43 Fragen | v.a. Strukturaspekte) und Mitgliedern (indirekte Befragung | 23 Befragung)</a:t>
            </a:r>
          </a:p>
          <a:p>
            <a:pPr marL="536575" indent="-269875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Font typeface="Symbol" panose="05050102010706020507" pitchFamily="18" charset="2"/>
              <a:buChar char="-"/>
              <a:defRPr/>
            </a:pPr>
            <a:r>
              <a:rPr lang="de-DE" sz="1600" dirty="0"/>
              <a:t>Direkt angeschrieben: 1.093 Gruppen / Initiativen [1.076 Einzelgruppen / Initiativen sowie 17 Dach- und Selbsthilfeverbände] mit 1.395 Ansprechpersonen</a:t>
            </a:r>
          </a:p>
          <a:p>
            <a:pPr marL="2667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tabLst/>
              <a:defRPr/>
            </a:pPr>
            <a:endParaRPr lang="de-DE" sz="1600" dirty="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1600" b="1" dirty="0"/>
              <a:t>Rücklauf</a:t>
            </a:r>
            <a:r>
              <a:rPr lang="de-DE" sz="1600" dirty="0"/>
              <a:t> </a:t>
            </a:r>
          </a:p>
          <a:p>
            <a:pPr marL="53657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Ansprechpersonen („Leitungen“): 366 von 1.395 (=26%) </a:t>
            </a:r>
          </a:p>
          <a:p>
            <a:pPr marL="53657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Gruppen: 306 von 1.093 (=28%)</a:t>
            </a:r>
          </a:p>
          <a:p>
            <a:pPr marL="536575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defRPr/>
            </a:pPr>
            <a:r>
              <a:rPr lang="de-DE" sz="1600" b="1" dirty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   </a:t>
            </a:r>
            <a:r>
              <a:rPr lang="de-DE" sz="1600" dirty="0">
                <a:sym typeface="Wingdings" panose="05000000000000000000" pitchFamily="2" charset="2"/>
              </a:rPr>
              <a:t>Strukturdaten (Gruppen) basiert auf Auswertung der „Leitungsbefragung“ </a:t>
            </a:r>
            <a:endParaRPr lang="de-DE" sz="1600" dirty="0"/>
          </a:p>
          <a:p>
            <a:pPr marL="536575" marR="0" lvl="0" indent="-355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Mitglieder (ohne „Leitungen“): 529 von ca. 8.000 (= ca. 7%)</a:t>
            </a:r>
          </a:p>
          <a:p>
            <a:endParaRPr lang="de-DE" sz="1600" dirty="0"/>
          </a:p>
          <a:p>
            <a:pPr marL="285750" indent="-285750"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de-DE" sz="1600" b="1" dirty="0"/>
              <a:t>Aussagekraft</a:t>
            </a:r>
          </a:p>
          <a:p>
            <a:pPr marL="536575" marR="0" lvl="0" indent="-355600" algn="l" defTabSz="685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Vielfältigkeit der Selbsthilfe-Landschaft wird in der Studie gut abgebildet, wenngleich SHZ-Datenbank sicherlich nicht die gesamte Selbsthilfelandschaft in München / im Großraum München erfasst.</a:t>
            </a:r>
          </a:p>
          <a:p>
            <a:pPr marL="536575" marR="0" lvl="0" indent="-355600" algn="l" defTabSz="6855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>
                  <a:lumMod val="50000"/>
                </a:schemeClr>
              </a:buClr>
              <a:buSzTx/>
              <a:buFont typeface="Symbol" panose="05050102010706020507" pitchFamily="18" charset="2"/>
              <a:buChar char="-"/>
              <a:tabLst/>
              <a:defRPr/>
            </a:pPr>
            <a:r>
              <a:rPr lang="de-DE" sz="1600" dirty="0"/>
              <a:t>Mitgliederseitige Ergebnisse sollten nicht als stellvertretend für </a:t>
            </a:r>
            <a:r>
              <a:rPr lang="de-DE" sz="1600" i="1" dirty="0"/>
              <a:t>die</a:t>
            </a:r>
            <a:r>
              <a:rPr lang="de-DE" sz="1600" dirty="0"/>
              <a:t> an das SHZ angebundenen Selbsthilfeaktiven gewertet werden (geschweige denn für die im Großraum München engagierten Aktiven).   </a:t>
            </a: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415E5DB-5511-423F-8FB8-6BABA2C4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50816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2313D-8774-2E9B-555A-09A058E7B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03515840-64DB-584E-0567-1B60EDDE19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4DA080A2-4AF0-7DF2-459A-6D4A208F776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93875185-D512-CD5E-0548-9A47DA463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523DBCB4-4C22-D018-E376-063C57EF3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C0292F7B-7590-6C1C-28FD-CD3F74EC8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411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2000" b="1" dirty="0">
                <a:solidFill>
                  <a:schemeClr val="accent1">
                    <a:lumMod val="50000"/>
                  </a:schemeClr>
                </a:solidFill>
              </a:rPr>
              <a:t>Schlaglicht I: „Die Heterogenität und Bedeutung der Selbsthilfe bildet sich in der thematischen Vielfältigkeit der Gruppen deutlich ab“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  <a:endParaRPr lang="de-DE" altLang="de-DE" sz="12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06F06FFC-95C5-39CC-B405-5DCBBCED7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7E4684F-EA2C-9AD6-D03A-BCD470D92A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1988840"/>
            <a:ext cx="6696743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460492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ED46A-952F-DD38-F080-4EAD40840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9946F5B1-2720-AC54-DF56-A77049E4F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FD39E015-AB21-A8C1-0B2E-70592E76FBF1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C1683AA6-F1D2-0309-A2A2-262C344E0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F017F926-B7B5-0B54-95E0-464040A72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29A86240-212A-A2E6-A56B-162C0F1D3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411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2000" b="1" dirty="0">
                <a:solidFill>
                  <a:schemeClr val="accent1">
                    <a:lumMod val="50000"/>
                  </a:schemeClr>
                </a:solidFill>
              </a:rPr>
              <a:t>Schlaglicht II: „Selbsthilfegruppen sind relativ jung; dies verweist auf den seismographischen Charakter der Selbsthilfe“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Prozent)</a:t>
            </a:r>
            <a:endParaRPr lang="de-DE" altLang="de-DE" sz="12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693F5C8-1478-BFDA-B02D-00FF93878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39286DD-DD34-26C5-2522-2ECA1C7B45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2228967"/>
            <a:ext cx="6204204" cy="364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748197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BC3E4-AF63-3B94-060C-63556CEB9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CF5DDC9B-D4D0-1747-4D45-FBEB6694F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9E911CEA-D617-9C36-FDDF-BC8729AA79A3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A2C60703-E9A5-DA40-C83E-72C9E99BB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7CFDF4BF-10BB-8F5F-AF09-54E7822A5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814354F2-BD21-7982-1D60-3FEC50615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III: „Die Mitgliederstruktur in den SHGen ist heterogener als oft dargestellt, wenn auch nicht „repräsentativ“ für die Stadtgesellschaft 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i="1" dirty="0">
                <a:solidFill>
                  <a:schemeClr val="accent1">
                    <a:lumMod val="50000"/>
                  </a:schemeClr>
                </a:solidFill>
              </a:rPr>
              <a:t>(Quelle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: Leitungsbefragung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F74564D-6267-3A09-8400-F7B34CB5C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54CA78B6-42D9-337F-A60F-99E2980844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3687301"/>
              </p:ext>
            </p:extLst>
          </p:nvPr>
        </p:nvGraphicFramePr>
        <p:xfrm>
          <a:off x="899592" y="1844824"/>
          <a:ext cx="6548958" cy="4568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19430762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10953B-97E5-2366-60BA-92169A70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03085D78-7158-55D0-16F3-47598A12A317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AEF2CF30-050F-0508-E421-FD698D5BABF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AF31638C-F376-070C-5D22-ED9859144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FD3023C3-26AA-F41F-8A58-287636EA4F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B3C34C54-562B-50C6-3687-E81A3C6572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IV: „Ist Selbsthilfe auch „weiblich“, übernehmen Frauen doch deutlich seltener Aufgaben / Funktionen in den Gruppen als Männer“ 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i="1" dirty="0">
                <a:solidFill>
                  <a:schemeClr val="accent1">
                    <a:lumMod val="50000"/>
                  </a:schemeClr>
                </a:solidFill>
              </a:rPr>
              <a:t>(Quelle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: Mitgliederbefragung | in Prozent)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14BF9D7-106C-02AE-22B3-B4D16D853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A6CD9D5-CE6C-AD6E-51B1-901CF66364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844824"/>
            <a:ext cx="6264695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73465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D5A7F-AF8E-BDD8-60A0-44A880374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CB74A923-FAD6-7DF5-3539-28FED1AE71B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E18E6AC4-1A29-CED0-6E4A-EE54E75A82D4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86C86993-5CBE-3B71-7D49-EBC89ADAFA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87D44994-11B3-68B1-F02C-6C3B107FD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203CCD8C-3DA6-F5ED-F895-665BE2EB2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V: „Die Gruppenleitungen sind innerhalb </a:t>
            </a:r>
            <a:r>
              <a:rPr lang="de-DE" altLang="de-DE" sz="1600" b="1" i="1" dirty="0">
                <a:solidFill>
                  <a:schemeClr val="accent1">
                    <a:lumMod val="50000"/>
                  </a:schemeClr>
                </a:solidFill>
              </a:rPr>
              <a:t>und</a:t>
            </a: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 außerhalb ihrer Gruppen in einem beträchtlichen Umfang ehrenamtlich engagiert“ 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i="1" dirty="0">
                <a:solidFill>
                  <a:schemeClr val="accent1">
                    <a:lumMod val="50000"/>
                  </a:schemeClr>
                </a:solidFill>
              </a:rPr>
              <a:t>(Quelle</a:t>
            </a: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: Leitungsbefragung | in Prozent &amp; Mittelwerten)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9DDC30E-029B-01A0-4D10-6F8D9B5EA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8B74BFC-054B-9A5D-4C45-CF81BC1285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1988840"/>
            <a:ext cx="741682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085280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8BA1D-2A6C-F4BD-EF87-F03CF0AC4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Line 9">
            <a:extLst>
              <a:ext uri="{FF2B5EF4-FFF2-40B4-BE49-F238E27FC236}">
                <a16:creationId xmlns:a16="http://schemas.microsoft.com/office/drawing/2014/main" id="{D439315B-9D5D-D696-0A58-C56C0AA2B9C9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981075"/>
            <a:ext cx="4572000" cy="0"/>
          </a:xfrm>
          <a:prstGeom prst="line">
            <a:avLst/>
          </a:prstGeom>
          <a:noFill/>
          <a:ln w="1905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de-DE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843" name="Foliennummernplatzhalter 2">
            <a:extLst>
              <a:ext uri="{FF2B5EF4-FFF2-40B4-BE49-F238E27FC236}">
                <a16:creationId xmlns:a16="http://schemas.microsoft.com/office/drawing/2014/main" id="{16FCA946-00B2-5128-37EE-8B7D12F96C15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435A6A6-66CA-4B57-B178-9B82A2CF4F45}" type="slidenum">
              <a:rPr lang="de-DE" altLang="de-DE" sz="100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de-DE" altLang="de-DE" sz="1000" dirty="0">
              <a:solidFill>
                <a:srgbClr val="000000"/>
              </a:solidFill>
            </a:endParaRPr>
          </a:p>
        </p:txBody>
      </p:sp>
      <p:sp>
        <p:nvSpPr>
          <p:cNvPr id="35844" name="Rechteck 2">
            <a:extLst>
              <a:ext uri="{FF2B5EF4-FFF2-40B4-BE49-F238E27FC236}">
                <a16:creationId xmlns:a16="http://schemas.microsoft.com/office/drawing/2014/main" id="{65B25D90-239E-DD6B-39F6-6EF2207D0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3213" y="379413"/>
            <a:ext cx="5832475" cy="523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</a:t>
            </a:r>
            <a:r>
              <a:rPr lang="de-DE" altLang="de-DE" sz="1200" b="1" dirty="0">
                <a:solidFill>
                  <a:srgbClr val="3C8C93"/>
                </a:solidFill>
              </a:rPr>
              <a:t>Sozialplanung und Quartiersentwicklung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 dirty="0">
                <a:solidFill>
                  <a:srgbClr val="000000"/>
                </a:solidFill>
              </a:rPr>
              <a:t>                                         </a:t>
            </a:r>
            <a:r>
              <a:rPr lang="de-DE" altLang="de-DE" sz="1100" dirty="0">
                <a:solidFill>
                  <a:srgbClr val="000000"/>
                </a:solidFill>
              </a:rPr>
              <a:t>Sozialwissenschaftliches Institut München</a:t>
            </a:r>
          </a:p>
        </p:txBody>
      </p:sp>
      <p:pic>
        <p:nvPicPr>
          <p:cNvPr id="35845" name="Picture 9">
            <a:extLst>
              <a:ext uri="{FF2B5EF4-FFF2-40B4-BE49-F238E27FC236}">
                <a16:creationId xmlns:a16="http://schemas.microsoft.com/office/drawing/2014/main" id="{5460D026-887D-C572-6C44-17B32C056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79413"/>
            <a:ext cx="830263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Rectangle 8">
            <a:extLst>
              <a:ext uri="{FF2B5EF4-FFF2-40B4-BE49-F238E27FC236}">
                <a16:creationId xmlns:a16="http://schemas.microsoft.com/office/drawing/2014/main" id="{9E998CFC-8EA2-D834-6750-8905BC899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568" y="1041517"/>
            <a:ext cx="8748936" cy="537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600" b="1" dirty="0">
                <a:solidFill>
                  <a:schemeClr val="accent1">
                    <a:lumMod val="50000"/>
                  </a:schemeClr>
                </a:solidFill>
              </a:rPr>
              <a:t>Schlaglicht VI (1): „Insgesamt hohe Zufriedenheit mit dem Unterstützungsangebot des SHZ, wenngleich es nicht durchgehend bekannt und genutzt wird“</a:t>
            </a:r>
          </a:p>
          <a:p>
            <a:pPr>
              <a:spcBef>
                <a:spcPct val="20000"/>
              </a:spcBef>
              <a:spcAft>
                <a:spcPts val="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sz="1200" b="1" dirty="0">
                <a:solidFill>
                  <a:schemeClr val="accent1">
                    <a:lumMod val="50000"/>
                  </a:schemeClr>
                </a:solidFill>
              </a:rPr>
              <a:t>(Leitungsbefragung | in Prozent &amp; Mittelwerten)</a:t>
            </a: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1800"/>
              </a:spcAft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dirty="0">
              <a:solidFill>
                <a:srgbClr val="000000"/>
              </a:solidFill>
              <a:sym typeface="Wingdings" panose="05000000000000000000" pitchFamily="2" charset="2"/>
            </a:endParaRPr>
          </a:p>
          <a:p>
            <a:pPr>
              <a:spcBef>
                <a:spcPts val="1200"/>
              </a:spcBef>
              <a:buClr>
                <a:srgbClr val="009999"/>
              </a:buClr>
              <a:defRPr/>
            </a:pPr>
            <a:endParaRPr lang="de-DE" altLang="de-DE" sz="2000" dirty="0">
              <a:solidFill>
                <a:srgbClr val="000000"/>
              </a:solidFill>
            </a:endParaRPr>
          </a:p>
          <a:p>
            <a:pPr marL="266700" indent="-266700">
              <a:spcBef>
                <a:spcPts val="900"/>
              </a:spcBef>
              <a:buClr>
                <a:srgbClr val="009999"/>
              </a:buClr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ts val="9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6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r>
              <a:rPr lang="de-DE" altLang="de-DE" b="1" dirty="0">
                <a:solidFill>
                  <a:srgbClr val="000000"/>
                </a:solidFill>
              </a:rPr>
              <a:t> </a:t>
            </a:r>
            <a:endParaRPr lang="de-DE" altLang="de-DE" sz="800" b="1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1400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dirty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Clr>
                <a:srgbClr val="009999"/>
              </a:buClr>
              <a:buFont typeface="Wingdings" panose="05000000000000000000" pitchFamily="2" charset="2"/>
              <a:buNone/>
              <a:defRPr/>
            </a:pPr>
            <a:endParaRPr lang="de-DE" altLang="de-DE" sz="2000" dirty="0">
              <a:solidFill>
                <a:srgbClr val="000000"/>
              </a:solidFill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C9E58DB-2BE5-981B-C4C3-A5A4BBBBF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5450" y="1633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de-DE" altLang="de-DE" sz="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AED774A1-419A-6859-B4A5-368B8A1564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1916831"/>
            <a:ext cx="7344816" cy="48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46015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esundheitsreferat 2">
  <a:themeElements>
    <a:clrScheme name="Landeshauptstadt Münche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333333"/>
      </a:accent2>
      <a:accent3>
        <a:srgbClr val="FFCC00"/>
      </a:accent3>
      <a:accent4>
        <a:srgbClr val="FF0000"/>
      </a:accent4>
      <a:accent5>
        <a:srgbClr val="330066"/>
      </a:accent5>
      <a:accent6>
        <a:srgbClr val="000000"/>
      </a:accent6>
      <a:hlink>
        <a:srgbClr val="0563C1"/>
      </a:hlink>
      <a:folHlink>
        <a:srgbClr val="954F72"/>
      </a:folHlink>
    </a:clrScheme>
    <a:fontScheme name="GSR-Schriften">
      <a:majorFont>
        <a:latin typeface="Univers LT 65 Bold"/>
        <a:ea typeface=""/>
        <a:cs typeface=""/>
      </a:majorFont>
      <a:minorFont>
        <a:latin typeface="Univers LT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svorlage GSR.potx" id="{12A65F0D-4711-4B57-824A-2686AC9628DE}" vid="{06109E90-1099-4F5D-9310-4777D7181F41}"/>
    </a:ext>
  </a:extLst>
</a:theme>
</file>

<file path=ppt/theme/theme3.xml><?xml version="1.0" encoding="utf-8"?>
<a:theme xmlns:a="http://schemas.openxmlformats.org/drawingml/2006/main" name="1_Gesundheitsreferat 2">
  <a:themeElements>
    <a:clrScheme name="Landeshauptstadt Münche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FFFF"/>
      </a:accent1>
      <a:accent2>
        <a:srgbClr val="333333"/>
      </a:accent2>
      <a:accent3>
        <a:srgbClr val="FFCC00"/>
      </a:accent3>
      <a:accent4>
        <a:srgbClr val="FF0000"/>
      </a:accent4>
      <a:accent5>
        <a:srgbClr val="330066"/>
      </a:accent5>
      <a:accent6>
        <a:srgbClr val="000000"/>
      </a:accent6>
      <a:hlink>
        <a:srgbClr val="0563C1"/>
      </a:hlink>
      <a:folHlink>
        <a:srgbClr val="954F72"/>
      </a:folHlink>
    </a:clrScheme>
    <a:fontScheme name="GSR-Schriften">
      <a:majorFont>
        <a:latin typeface="Univers LT 65 Bold"/>
        <a:ea typeface=""/>
        <a:cs typeface=""/>
      </a:majorFont>
      <a:minorFont>
        <a:latin typeface="Univers LT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svorlage GSR.potx" id="{12A65F0D-4711-4B57-824A-2686AC9628DE}" vid="{06109E90-1099-4F5D-9310-4777D7181F41}"/>
    </a:ext>
  </a:extLst>
</a:theme>
</file>

<file path=ppt/theme/theme4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1215</Words>
  <Application>Microsoft Macintosh PowerPoint</Application>
  <PresentationFormat>Bildschirmpräsentation (4:3)</PresentationFormat>
  <Paragraphs>422</Paragraphs>
  <Slides>20</Slides>
  <Notes>20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20</vt:i4>
      </vt:variant>
    </vt:vector>
  </HeadingPairs>
  <TitlesOfParts>
    <vt:vector size="29" baseType="lpstr">
      <vt:lpstr>Arial</vt:lpstr>
      <vt:lpstr>Symbol</vt:lpstr>
      <vt:lpstr>Univers LT 45 Light</vt:lpstr>
      <vt:lpstr>Univers LT 65 Bold</vt:lpstr>
      <vt:lpstr>Verdana</vt:lpstr>
      <vt:lpstr>Wingdings</vt:lpstr>
      <vt:lpstr>Standarddesign</vt:lpstr>
      <vt:lpstr>Gesundheitsreferat 2</vt:lpstr>
      <vt:lpstr>1_Gesundheitsreferat 2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S.I.M.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Eva Parasgar</cp:lastModifiedBy>
  <cp:revision>2086</cp:revision>
  <cp:lastPrinted>2022-05-17T10:38:42Z</cp:lastPrinted>
  <dcterms:created xsi:type="dcterms:W3CDTF">2003-11-03T13:37:57Z</dcterms:created>
  <dcterms:modified xsi:type="dcterms:W3CDTF">2024-02-13T16:05:59Z</dcterms:modified>
</cp:coreProperties>
</file>